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標楷體" pitchFamily="65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標楷體" pitchFamily="65" charset="-120"/>
              </a:defRPr>
            </a:lvl1pPr>
          </a:lstStyle>
          <a:p>
            <a:pPr>
              <a:defRPr/>
            </a:pPr>
            <a:fld id="{EDCD9BDB-3227-4175-AF11-6C5F69971BFE}" type="datetimeFigureOut">
              <a:rPr lang="zh-TW" altLang="en-US"/>
              <a:pPr>
                <a:defRPr/>
              </a:pPr>
              <a:t>2014/3/1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標楷體" pitchFamily="65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標楷體" pitchFamily="65" charset="-120"/>
              </a:defRPr>
            </a:lvl1pPr>
          </a:lstStyle>
          <a:p>
            <a:pPr>
              <a:defRPr/>
            </a:pPr>
            <a:fld id="{DE739C32-6810-4DFE-BA18-263565F4533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EB3691-9E1B-42F1-A3B7-C1DABBBD9FF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pic>
        <p:nvPicPr>
          <p:cNvPr id="11" name="Picture 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150" y="6308725"/>
            <a:ext cx="5715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309320"/>
            <a:ext cx="354171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863" y="6694488"/>
            <a:ext cx="4114800" cy="16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圖片 13" descr="精進財商股份logo [轉換]4.jpg"/>
          <p:cNvPicPr/>
          <p:nvPr userDrawn="1"/>
        </p:nvPicPr>
        <p:blipFill>
          <a:blip r:embed="rId5" cstate="print"/>
          <a:srcRect l="15462" t="14287" r="12335" b="70128"/>
          <a:stretch>
            <a:fillRect/>
          </a:stretch>
        </p:blipFill>
        <p:spPr bwMode="auto">
          <a:xfrm>
            <a:off x="5580112" y="6237312"/>
            <a:ext cx="2987825" cy="62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4"/>
          <p:cNvSpPr txBox="1">
            <a:spLocks noChangeArrowheads="1"/>
          </p:cNvSpPr>
          <p:nvPr userDrawn="1"/>
        </p:nvSpPr>
        <p:spPr bwMode="auto">
          <a:xfrm>
            <a:off x="1403350" y="-71438"/>
            <a:ext cx="6048375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TW" altLang="en-US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  <a:sym typeface="Wingdings" pitchFamily="2" charset="2"/>
              </a:rPr>
              <a:t> </a:t>
            </a:r>
            <a:r>
              <a:rPr lang="en-US" altLang="zh-TW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2014</a:t>
            </a:r>
            <a:r>
              <a:rPr lang="zh-TW" altLang="en-US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第四屆</a:t>
            </a:r>
            <a:r>
              <a:rPr lang="zh-TW" altLang="en-US" sz="2000" dirty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全國</a:t>
            </a:r>
            <a:r>
              <a:rPr lang="zh-TW" altLang="en-US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大專財富</a:t>
            </a:r>
            <a:r>
              <a:rPr lang="zh-TW" altLang="en-US" sz="2000" dirty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管理</a:t>
            </a:r>
            <a:r>
              <a:rPr lang="zh-TW" altLang="en-US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競賽 </a:t>
            </a:r>
            <a:r>
              <a:rPr lang="zh-TW" altLang="en-US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  <a:sym typeface="Wingdings" pitchFamily="2" charset="2"/>
              </a:rPr>
              <a:t></a:t>
            </a:r>
            <a:r>
              <a:rPr lang="zh-TW" altLang="en-US" sz="2000" dirty="0">
                <a:solidFill>
                  <a:srgbClr val="003300"/>
                </a:solidFill>
                <a:latin typeface="Arial" pitchFamily="34" charset="0"/>
                <a:ea typeface="標楷體" pitchFamily="65" charset="-120"/>
                <a:sym typeface="Wingdings" pitchFamily="2" charset="2"/>
              </a:rPr>
              <a:t></a:t>
            </a:r>
            <a:endParaRPr lang="zh-TW" altLang="en-US" sz="2000" dirty="0">
              <a:solidFill>
                <a:srgbClr val="003300"/>
              </a:solidFill>
              <a:latin typeface="Arial" pitchFamily="34" charset="0"/>
              <a:ea typeface="標楷體" pitchFamily="65" charset="-12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B3817-C251-4331-BE3D-17CDF482B5D2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9212E-BFB5-4161-AE8B-543498E3075B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B0038-7A3C-4A2E-8219-7F22C58808D9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B4911-FF1A-466E-9AE0-C4CB83DB0B81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76A53-0566-4DB7-9B9A-4640A0C3C585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91E068-EA8F-493A-9E0A-5931C6AB5871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8CBF5-0345-4ABC-B4B1-536137339C72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21935-A20C-4A14-9B1B-D300440A78CC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F92B7-9A09-41BB-9D52-596F226F2CEF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93E08-6B97-4C0D-8FBD-01C220FEF521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5573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標楷體" pitchFamily="65" charset="-120"/>
              </a:defRPr>
            </a:lvl1pPr>
          </a:lstStyle>
          <a:p>
            <a:pPr>
              <a:defRPr/>
            </a:pPr>
            <a:fld id="{E0E371AC-0374-4AC9-82AA-D09C8F2D1585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 bwMode="auto">
          <a:xfrm>
            <a:off x="1403350" y="-71438"/>
            <a:ext cx="6048375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zh-TW" altLang="en-US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  <a:sym typeface="Wingdings" pitchFamily="2" charset="2"/>
              </a:rPr>
              <a:t> </a:t>
            </a:r>
            <a:r>
              <a:rPr lang="en-US" altLang="zh-TW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2014</a:t>
            </a:r>
            <a:r>
              <a:rPr lang="zh-TW" altLang="en-US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第四屆</a:t>
            </a:r>
            <a:r>
              <a:rPr lang="zh-TW" altLang="en-US" sz="2000" dirty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全國</a:t>
            </a:r>
            <a:r>
              <a:rPr lang="zh-TW" altLang="en-US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大專財富</a:t>
            </a:r>
            <a:r>
              <a:rPr lang="zh-TW" altLang="en-US" sz="2000" dirty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管理</a:t>
            </a:r>
            <a:r>
              <a:rPr lang="zh-TW" altLang="en-US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</a:rPr>
              <a:t>競賽 </a:t>
            </a:r>
            <a:r>
              <a:rPr lang="zh-TW" altLang="en-US" sz="2000" dirty="0" smtClean="0">
                <a:solidFill>
                  <a:srgbClr val="003300"/>
                </a:solidFill>
                <a:latin typeface="Arial" pitchFamily="34" charset="0"/>
                <a:ea typeface="標楷體" pitchFamily="65" charset="-120"/>
                <a:sym typeface="Wingdings" pitchFamily="2" charset="2"/>
              </a:rPr>
              <a:t></a:t>
            </a:r>
            <a:r>
              <a:rPr lang="zh-TW" altLang="en-US" sz="2000" dirty="0">
                <a:solidFill>
                  <a:srgbClr val="003300"/>
                </a:solidFill>
                <a:latin typeface="Arial" pitchFamily="34" charset="0"/>
                <a:ea typeface="標楷體" pitchFamily="65" charset="-120"/>
                <a:sym typeface="Wingdings" pitchFamily="2" charset="2"/>
              </a:rPr>
              <a:t></a:t>
            </a:r>
            <a:endParaRPr lang="zh-TW" altLang="en-US" sz="2000" dirty="0">
              <a:solidFill>
                <a:srgbClr val="003300"/>
              </a:solidFill>
              <a:latin typeface="Arial" pitchFamily="34" charset="0"/>
              <a:ea typeface="標楷體" pitchFamily="65" charset="-120"/>
            </a:endParaRPr>
          </a:p>
        </p:txBody>
      </p:sp>
      <p:pic>
        <p:nvPicPr>
          <p:cNvPr id="1030" name="Picture 8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84150" y="6308725"/>
            <a:ext cx="5715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9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5576" y="6309320"/>
            <a:ext cx="354171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9863" y="6694488"/>
            <a:ext cx="4114800" cy="16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圖片 9" descr="精進財商股份logo [轉換]4.jpg"/>
          <p:cNvPicPr/>
          <p:nvPr userDrawn="1"/>
        </p:nvPicPr>
        <p:blipFill>
          <a:blip r:embed="rId16" cstate="print"/>
          <a:srcRect l="15462" t="14287" r="12335" b="70128"/>
          <a:stretch>
            <a:fillRect/>
          </a:stretch>
        </p:blipFill>
        <p:spPr bwMode="auto">
          <a:xfrm>
            <a:off x="5580112" y="6237312"/>
            <a:ext cx="2987825" cy="62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  <a:cs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  <a:cs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  <a:cs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  <a:cs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  <a:cs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  <a:cs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  <a:cs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標楷體" pitchFamily="65" charset="-120"/>
          <a:cs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84313"/>
            <a:ext cx="7772400" cy="2116137"/>
          </a:xfrm>
        </p:spPr>
        <p:txBody>
          <a:bodyPr/>
          <a:lstStyle/>
          <a:p>
            <a:pPr algn="l" eaLnBrk="1" hangingPunct="1"/>
            <a:r>
              <a:rPr lang="zh-TW" altLang="en-US" u="sng" dirty="0" smtClean="0"/>
              <a:t>隊伍編號</a:t>
            </a:r>
            <a:r>
              <a:rPr lang="zh-TW" altLang="en-US" dirty="0" smtClean="0"/>
              <a:t>：</a:t>
            </a:r>
            <a:r>
              <a:rPr lang="en-US" altLang="zh-TW" u="sng" dirty="0" smtClean="0"/>
              <a:t>  </a:t>
            </a:r>
            <a:r>
              <a:rPr lang="en-US" altLang="zh-TW" sz="2000" u="sng" dirty="0" smtClean="0"/>
              <a:t>           </a:t>
            </a:r>
            <a:r>
              <a:rPr lang="en-US" altLang="zh-TW" sz="2000" b="1" u="sng" dirty="0" smtClean="0"/>
              <a:t> </a:t>
            </a:r>
            <a:r>
              <a:rPr lang="en-US" altLang="zh-TW" sz="2000" u="sng" dirty="0" smtClean="0"/>
              <a:t>(</a:t>
            </a:r>
            <a:r>
              <a:rPr lang="zh-TW" altLang="zh-TW" sz="2000" u="sng" dirty="0" smtClean="0"/>
              <a:t>隊伍編號</a:t>
            </a:r>
            <a:r>
              <a:rPr lang="en-US" altLang="zh-TW" sz="2000" u="sng" dirty="0" smtClean="0"/>
              <a:t>)                    </a:t>
            </a:r>
            <a:r>
              <a:rPr lang="en-US" altLang="zh-TW" sz="2000" dirty="0" smtClean="0"/>
              <a:t> </a:t>
            </a:r>
            <a:r>
              <a:rPr lang="en-US" altLang="zh-TW" sz="3600" dirty="0" smtClean="0"/>
              <a:t>- 02 </a:t>
            </a:r>
            <a:br>
              <a:rPr lang="en-US" altLang="zh-TW" sz="3600" dirty="0" smtClean="0"/>
            </a:br>
            <a:r>
              <a:rPr lang="en-US" altLang="zh-TW" sz="1800" dirty="0" smtClean="0"/>
              <a:t>(</a:t>
            </a:r>
            <a:r>
              <a:rPr lang="zh-TW" altLang="en-US" sz="1800" dirty="0" smtClean="0"/>
              <a:t>隊伍編號與初賽相同</a:t>
            </a:r>
            <a:r>
              <a:rPr lang="en-US" altLang="zh-TW" sz="1800" dirty="0" smtClean="0"/>
              <a:t>)</a:t>
            </a:r>
            <a:r>
              <a:rPr lang="zh-TW" altLang="en-US" dirty="0" smtClean="0"/>
              <a:t/>
            </a:r>
            <a:br>
              <a:rPr lang="zh-TW" altLang="en-US" dirty="0" smtClean="0"/>
            </a:br>
            <a:r>
              <a:rPr lang="zh-TW" altLang="en-US" u="sng" dirty="0" smtClean="0"/>
              <a:t>        </a:t>
            </a:r>
            <a:r>
              <a:rPr lang="zh-TW" altLang="en-US" dirty="0" smtClean="0"/>
              <a:t>               </a:t>
            </a:r>
            <a:r>
              <a:rPr lang="zh-TW" altLang="en-US" u="sng" dirty="0" smtClean="0"/>
              <a:t>              </a:t>
            </a:r>
            <a:endParaRPr lang="en-US" altLang="zh-TW" u="sng" dirty="0" smtClean="0"/>
          </a:p>
        </p:txBody>
      </p:sp>
      <p:sp>
        <p:nvSpPr>
          <p:cNvPr id="3075" name="投影片編號版面配置區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1A1EBAC-1531-4909-8ED1-5F9ADF17D3E5}" type="slidenum">
              <a:rPr lang="en-US" altLang="zh-TW" smtClean="0"/>
              <a:pPr/>
              <a:t>1</a:t>
            </a:fld>
            <a:endParaRPr lang="en-US" altLang="zh-TW" smtClean="0"/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1643063" y="3573463"/>
            <a:ext cx="592931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dirty="0">
                <a:solidFill>
                  <a:schemeClr val="bg1">
                    <a:lumMod val="75000"/>
                  </a:schemeClr>
                </a:solidFill>
              </a:rPr>
              <a:t>簡報製作規定</a:t>
            </a:r>
            <a:r>
              <a:rPr lang="en-US" altLang="zh-TW" dirty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zh-TW" altLang="en-US" dirty="0">
                <a:solidFill>
                  <a:schemeClr val="bg1">
                    <a:lumMod val="75000"/>
                  </a:schemeClr>
                </a:solidFill>
              </a:rPr>
              <a:t>詳競賽規則</a:t>
            </a:r>
            <a:r>
              <a:rPr lang="en-US" altLang="zh-TW" dirty="0">
                <a:solidFill>
                  <a:schemeClr val="bg1">
                    <a:lumMod val="75000"/>
                  </a:schemeClr>
                </a:solidFill>
              </a:rPr>
              <a:t>)</a:t>
            </a:r>
            <a:r>
              <a:rPr lang="zh-TW" altLang="en-US" dirty="0">
                <a:solidFill>
                  <a:schemeClr val="bg1">
                    <a:lumMod val="75000"/>
                  </a:schemeClr>
                </a:solidFill>
              </a:rPr>
              <a:t>：</a:t>
            </a:r>
          </a:p>
          <a:p>
            <a:pPr algn="ctr">
              <a:spcBef>
                <a:spcPct val="50000"/>
              </a:spcBef>
              <a:defRPr/>
            </a:pPr>
            <a:r>
              <a:rPr lang="zh-TW" altLang="en-US" dirty="0">
                <a:solidFill>
                  <a:schemeClr val="bg1">
                    <a:lumMod val="75000"/>
                  </a:schemeClr>
                </a:solidFill>
              </a:rPr>
              <a:t>前三頁僅供填寫決賽隊伍編號，</a:t>
            </a:r>
          </a:p>
          <a:p>
            <a:pPr algn="ctr">
              <a:spcBef>
                <a:spcPct val="50000"/>
              </a:spcBef>
              <a:defRPr/>
            </a:pPr>
            <a:r>
              <a:rPr lang="zh-TW" altLang="en-US" dirty="0">
                <a:solidFill>
                  <a:schemeClr val="bg1">
                    <a:lumMod val="75000"/>
                  </a:schemeClr>
                </a:solidFill>
              </a:rPr>
              <a:t>內頁中亦不得出現任何足以辨識隊伍相關資訊，</a:t>
            </a:r>
          </a:p>
          <a:p>
            <a:pPr algn="ctr">
              <a:spcBef>
                <a:spcPct val="50000"/>
              </a:spcBef>
              <a:defRPr/>
            </a:pPr>
            <a:r>
              <a:rPr lang="zh-TW" altLang="en-US" dirty="0">
                <a:solidFill>
                  <a:schemeClr val="bg1">
                    <a:lumMod val="75000"/>
                  </a:schemeClr>
                </a:solidFill>
              </a:rPr>
              <a:t>其餘簡報內容、版模、動畫可由隊伍自行設計、美編。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98" name="Group 490"/>
          <p:cNvGraphicFramePr>
            <a:graphicFrameLocks noGrp="1"/>
          </p:cNvGraphicFramePr>
          <p:nvPr>
            <p:ph idx="4294967295"/>
          </p:nvPr>
        </p:nvGraphicFramePr>
        <p:xfrm>
          <a:off x="395288" y="1988840"/>
          <a:ext cx="8209160" cy="3169920"/>
        </p:xfrm>
        <a:graphic>
          <a:graphicData uri="http://schemas.openxmlformats.org/drawingml/2006/table">
            <a:tbl>
              <a:tblPr/>
              <a:tblGrid>
                <a:gridCol w="1296987"/>
                <a:gridCol w="4679950"/>
                <a:gridCol w="720725"/>
                <a:gridCol w="503386"/>
                <a:gridCol w="504056"/>
                <a:gridCol w="504056"/>
              </a:tblGrid>
              <a:tr h="230188">
                <a:tc gridSpan="3"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簡報書面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評審編號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Courier New" pitchFamily="49" charset="0"/>
                        </a:rPr>
                        <a:t>1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Courier New" pitchFamily="49" charset="0"/>
                        </a:rPr>
                        <a:t>2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Courier New" pitchFamily="49" charset="0"/>
                        </a:rPr>
                        <a:t>3</a:t>
                      </a:r>
                      <a:endParaRPr kumimoji="1" lang="en-US" altLang="zh-TW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項    目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說    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比例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標楷體" pitchFamily="65" charset="-120"/>
                          <a:cs typeface="新細明體" pitchFamily="18" charset="-120"/>
                        </a:rPr>
                        <a:t>評   分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rowSpan="3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簡報內容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新細明體" pitchFamily="18" charset="-120"/>
                        </a:rPr>
                        <a:t>簡報製作及編排是否具邏輯性</a:t>
                      </a: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新細明體" pitchFamily="18" charset="-120"/>
                        </a:rPr>
                        <a:t>,</a:t>
                      </a:r>
                      <a:r>
                        <a:rPr kumimoji="1" lang="zh-TW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新細明體" pitchFamily="18" charset="-120"/>
                        </a:rPr>
                        <a:t>條理分明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新細明體" pitchFamily="18" charset="-120"/>
                        </a:rPr>
                        <a:t>簡報是否掌握重點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新細明體" pitchFamily="18" charset="-120"/>
                        </a:rPr>
                        <a:t>簡報是否具備親和力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gridSpan="3"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簡報書面總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分</a:t>
                      </a: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(1)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gridSpan="3"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簡報表達及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報告總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分</a:t>
                      </a: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(2)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gridSpan="3"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合計總分</a:t>
                      </a: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(1)+(2)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標楷體" pitchFamily="65" charset="-120"/>
                        <a:cs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44" name="投影片編號版面配置區 5"/>
          <p:cNvSpPr txBox="1">
            <a:spLocks noGrp="1"/>
          </p:cNvSpPr>
          <p:nvPr/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F14F5F0-4BC7-4052-A5CE-7CC47FA43D90}" type="slidenum">
              <a:rPr lang="en-US" altLang="zh-TW" sz="1400">
                <a:ea typeface="標楷體" pitchFamily="65" charset="-120"/>
              </a:rPr>
              <a:pPr algn="r"/>
              <a:t>2</a:t>
            </a:fld>
            <a:endParaRPr lang="en-US" altLang="zh-TW" sz="1400">
              <a:ea typeface="標楷體" pitchFamily="65" charset="-12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85800" y="765175"/>
            <a:ext cx="77724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TW" altLang="en-US" sz="3600" u="sng" dirty="0">
                <a:solidFill>
                  <a:schemeClr val="tx2"/>
                </a:solidFill>
                <a:ea typeface="標楷體" pitchFamily="65" charset="-120"/>
              </a:rPr>
              <a:t>隊伍編號</a:t>
            </a:r>
            <a:r>
              <a:rPr lang="zh-TW" altLang="en-US" sz="3600" dirty="0">
                <a:solidFill>
                  <a:schemeClr val="tx2"/>
                </a:solidFill>
                <a:latin typeface="+mn-ea"/>
                <a:ea typeface="+mn-ea"/>
              </a:rPr>
              <a:t>：</a:t>
            </a:r>
            <a:r>
              <a:rPr lang="en-US" altLang="zh-TW" sz="3600" u="sng" dirty="0">
                <a:solidFill>
                  <a:schemeClr val="tx2"/>
                </a:solidFill>
                <a:latin typeface="+mn-ea"/>
                <a:ea typeface="+mn-ea"/>
              </a:rPr>
              <a:t>   </a:t>
            </a:r>
            <a:r>
              <a:rPr lang="en-US" altLang="zh-TW" sz="2000" u="sng" dirty="0" smtClean="0">
                <a:latin typeface="+mn-ea"/>
                <a:ea typeface="+mn-ea"/>
              </a:rPr>
              <a:t>      (</a:t>
            </a:r>
            <a:r>
              <a:rPr lang="zh-TW" altLang="zh-TW" sz="2000" u="sng" dirty="0">
                <a:latin typeface="+mn-ea"/>
                <a:ea typeface="+mn-ea"/>
              </a:rPr>
              <a:t>隊伍編號</a:t>
            </a:r>
            <a:r>
              <a:rPr lang="en-US" altLang="zh-TW" sz="2000" u="sng" dirty="0">
                <a:latin typeface="+mn-ea"/>
                <a:ea typeface="+mn-ea"/>
              </a:rPr>
              <a:t>)  </a:t>
            </a:r>
            <a:r>
              <a:rPr lang="en-US" altLang="zh-TW" sz="2000" u="sng" dirty="0" smtClean="0">
                <a:latin typeface="+mn-ea"/>
                <a:ea typeface="+mn-ea"/>
              </a:rPr>
              <a:t>        </a:t>
            </a:r>
            <a:r>
              <a:rPr lang="en-US" altLang="zh-TW" sz="3600" dirty="0">
                <a:latin typeface="+mn-lt"/>
              </a:rPr>
              <a:t>- 02 </a:t>
            </a:r>
            <a:endParaRPr lang="en-US" altLang="zh-TW" sz="3600" u="sng" dirty="0">
              <a:solidFill>
                <a:schemeClr val="tx2"/>
              </a:solidFill>
              <a:latin typeface="+mn-lt"/>
              <a:ea typeface="標楷體" pitchFamily="65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75" y="1428750"/>
            <a:ext cx="24923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n-ea"/>
                <a:ea typeface="+mn-ea"/>
              </a:rPr>
              <a:t>(</a:t>
            </a:r>
            <a:r>
              <a:rPr lang="zh-TW" altLang="en-US" dirty="0">
                <a:latin typeface="+mn-ea"/>
                <a:ea typeface="+mn-ea"/>
              </a:rPr>
              <a:t>隊伍編號與初賽相同</a:t>
            </a:r>
            <a:r>
              <a:rPr lang="en-US" dirty="0">
                <a:latin typeface="+mn-ea"/>
                <a:ea typeface="+mn-ea"/>
              </a:rPr>
              <a:t>)</a:t>
            </a:r>
            <a:endParaRPr lang="zh-TW" altLang="en-US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noFill/>
        </p:spPr>
        <p:txBody>
          <a:bodyPr/>
          <a:lstStyle/>
          <a:p>
            <a:fld id="{D7B9B09C-1284-495A-95AC-6B83A69DC0E3}" type="slidenum">
              <a:rPr lang="en-US" altLang="zh-TW" smtClean="0"/>
              <a:pPr/>
              <a:t>3</a:t>
            </a:fld>
            <a:endParaRPr lang="en-US" altLang="zh-TW" smtClean="0"/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685800" y="765175"/>
            <a:ext cx="77724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TW" altLang="en-US" sz="3600" u="sng" dirty="0">
                <a:solidFill>
                  <a:schemeClr val="tx2"/>
                </a:solidFill>
                <a:ea typeface="標楷體" pitchFamily="65" charset="-120"/>
              </a:rPr>
              <a:t>隊伍編號</a:t>
            </a:r>
            <a:r>
              <a:rPr lang="zh-TW" altLang="en-US" sz="3600" dirty="0">
                <a:solidFill>
                  <a:schemeClr val="tx2"/>
                </a:solidFill>
                <a:latin typeface="+mn-ea"/>
                <a:ea typeface="+mn-ea"/>
              </a:rPr>
              <a:t>：</a:t>
            </a:r>
            <a:r>
              <a:rPr lang="en-US" altLang="zh-TW" sz="3600" u="sng" dirty="0">
                <a:solidFill>
                  <a:schemeClr val="tx2"/>
                </a:solidFill>
                <a:latin typeface="+mn-ea"/>
                <a:ea typeface="+mn-ea"/>
              </a:rPr>
              <a:t>   </a:t>
            </a:r>
            <a:r>
              <a:rPr lang="en-US" altLang="zh-TW" sz="2000" u="sng" dirty="0" smtClean="0">
                <a:latin typeface="+mn-ea"/>
                <a:ea typeface="+mn-ea"/>
              </a:rPr>
              <a:t>      (</a:t>
            </a:r>
            <a:r>
              <a:rPr lang="zh-TW" altLang="zh-TW" sz="2000" u="sng" dirty="0">
                <a:latin typeface="+mn-ea"/>
                <a:ea typeface="+mn-ea"/>
              </a:rPr>
              <a:t>隊伍編號</a:t>
            </a:r>
            <a:r>
              <a:rPr lang="en-US" altLang="zh-TW" sz="2000" u="sng" dirty="0">
                <a:latin typeface="+mn-ea"/>
                <a:ea typeface="+mn-ea"/>
              </a:rPr>
              <a:t>)  </a:t>
            </a:r>
            <a:r>
              <a:rPr lang="en-US" altLang="zh-TW" sz="2000" u="sng" dirty="0" smtClean="0">
                <a:latin typeface="+mn-ea"/>
                <a:ea typeface="+mn-ea"/>
              </a:rPr>
              <a:t>        </a:t>
            </a:r>
            <a:r>
              <a:rPr lang="en-US" altLang="zh-TW" sz="3600" dirty="0">
                <a:latin typeface="+mn-lt"/>
              </a:rPr>
              <a:t>- 02 </a:t>
            </a:r>
            <a:endParaRPr lang="en-US" altLang="zh-TW" sz="3600" u="sng" dirty="0">
              <a:solidFill>
                <a:schemeClr val="tx2"/>
              </a:solidFill>
              <a:latin typeface="+mn-lt"/>
              <a:ea typeface="標楷體" pitchFamily="65" charset="-120"/>
            </a:endParaRPr>
          </a:p>
        </p:txBody>
      </p:sp>
      <p:graphicFrame>
        <p:nvGraphicFramePr>
          <p:cNvPr id="4322" name="Group 226"/>
          <p:cNvGraphicFramePr>
            <a:graphicFrameLocks noGrp="1"/>
          </p:cNvGraphicFramePr>
          <p:nvPr/>
        </p:nvGraphicFramePr>
        <p:xfrm>
          <a:off x="684213" y="1804988"/>
          <a:ext cx="7959753" cy="3838578"/>
        </p:xfrm>
        <a:graphic>
          <a:graphicData uri="http://schemas.openxmlformats.org/drawingml/2006/table">
            <a:tbl>
              <a:tblPr/>
              <a:tblGrid>
                <a:gridCol w="2117126"/>
                <a:gridCol w="803382"/>
                <a:gridCol w="1825719"/>
                <a:gridCol w="803381"/>
                <a:gridCol w="2410145"/>
              </a:tblGrid>
              <a:tr h="481013">
                <a:tc gridSpan="3"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簡報表達及報告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評審編號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評比摘要</a:t>
                      </a:r>
                      <a:endParaRPr kumimoji="1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項目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佔比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說明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評分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 row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表達力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口語表達能力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肢體運用能力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團隊合作能力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文字運用能力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案例發表報告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60%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Times New Roman" pitchFamily="18" charset="0"/>
                        </a:rPr>
                        <a:t>評審問答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 gridSpan="3"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簡報表達及報告總</a:t>
                      </a:r>
                      <a:r>
                        <a:rPr kumimoji="1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分</a:t>
                      </a:r>
                      <a:r>
                        <a:rPr kumimoji="1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(2)</a:t>
                      </a:r>
                      <a:endParaRPr kumimoji="1" lang="zh-TW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714375" y="1428750"/>
            <a:ext cx="24923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n-ea"/>
                <a:ea typeface="+mn-ea"/>
              </a:rPr>
              <a:t>(</a:t>
            </a:r>
            <a:r>
              <a:rPr lang="zh-TW" altLang="en-US" dirty="0">
                <a:latin typeface="+mn-ea"/>
                <a:ea typeface="+mn-ea"/>
              </a:rPr>
              <a:t>隊伍編號與初賽相同</a:t>
            </a:r>
            <a:r>
              <a:rPr lang="en-US" dirty="0">
                <a:latin typeface="+mn-ea"/>
                <a:ea typeface="+mn-ea"/>
              </a:rPr>
              <a:t>)</a:t>
            </a:r>
            <a:endParaRPr lang="zh-TW" altLang="en-US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標楷體"/>
        <a:cs typeface="新細明體"/>
      </a:majorFont>
      <a:minorFont>
        <a:latin typeface="Arial"/>
        <a:ea typeface="標楷體"/>
        <a:cs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208</Words>
  <Application>Microsoft Office PowerPoint</Application>
  <PresentationFormat>如螢幕大小 (4:3)</PresentationFormat>
  <Paragraphs>49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預設簡報設計</vt:lpstr>
      <vt:lpstr>隊伍編號：              (隊伍編號)                     - 02  (隊伍編號與初賽相同)                                      </vt:lpstr>
      <vt:lpstr>投影片 2</vt:lpstr>
      <vt:lpstr>投影片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編號：</dc:title>
  <dc:creator>林澍典</dc:creator>
  <cp:lastModifiedBy>林澍典</cp:lastModifiedBy>
  <cp:revision>24</cp:revision>
  <dcterms:created xsi:type="dcterms:W3CDTF">2011-06-15T05:08:29Z</dcterms:created>
  <dcterms:modified xsi:type="dcterms:W3CDTF">2014-02-28T17:12:28Z</dcterms:modified>
</cp:coreProperties>
</file>